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5" r:id="rId5"/>
    <p:sldId id="310" r:id="rId6"/>
    <p:sldId id="293" r:id="rId7"/>
    <p:sldId id="303" r:id="rId8"/>
    <p:sldId id="304" r:id="rId9"/>
    <p:sldId id="305" r:id="rId10"/>
    <p:sldId id="306" r:id="rId11"/>
    <p:sldId id="307" r:id="rId12"/>
    <p:sldId id="308" r:id="rId13"/>
    <p:sldId id="311" r:id="rId14"/>
    <p:sldId id="297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2664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orient="horz" pos="3249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7" orient="horz" pos="1003" userDrawn="1">
          <p15:clr>
            <a:srgbClr val="A4A3A4"/>
          </p15:clr>
        </p15:guide>
        <p15:guide id="8" orient="horz" pos="4020" userDrawn="1">
          <p15:clr>
            <a:srgbClr val="A4A3A4"/>
          </p15:clr>
        </p15:guide>
        <p15:guide id="9" orient="horz" pos="3838" userDrawn="1">
          <p15:clr>
            <a:srgbClr val="A4A3A4"/>
          </p15:clr>
        </p15:guide>
        <p15:guide id="10" orient="horz" pos="4133" userDrawn="1">
          <p15:clr>
            <a:srgbClr val="A4A3A4"/>
          </p15:clr>
        </p15:guide>
        <p15:guide id="11" pos="892" userDrawn="1">
          <p15:clr>
            <a:srgbClr val="A4A3A4"/>
          </p15:clr>
        </p15:guide>
        <p15:guide id="12" pos="1073" userDrawn="1">
          <p15:clr>
            <a:srgbClr val="A4A3A4"/>
          </p15:clr>
        </p15:guide>
        <p15:guide id="13" pos="1481" userDrawn="1">
          <p15:clr>
            <a:srgbClr val="A4A3A4"/>
          </p15:clr>
        </p15:guide>
        <p15:guide id="14" pos="1663" userDrawn="1">
          <p15:clr>
            <a:srgbClr val="A4A3A4"/>
          </p15:clr>
        </p15:guide>
        <p15:guide id="15" pos="7401" userDrawn="1">
          <p15:clr>
            <a:srgbClr val="A4A3A4"/>
          </p15:clr>
        </p15:guide>
        <p15:guide id="16" orient="horz" pos="2160" userDrawn="1">
          <p15:clr>
            <a:srgbClr val="A4A3A4"/>
          </p15:clr>
        </p15:guide>
        <p15:guide id="17" orient="horz" pos="459" userDrawn="1">
          <p15:clr>
            <a:srgbClr val="A4A3A4"/>
          </p15:clr>
        </p15:guide>
        <p15:guide id="18" orient="horz" pos="640" userDrawn="1">
          <p15:clr>
            <a:srgbClr val="A4A3A4"/>
          </p15:clr>
        </p15:guide>
        <p15:guide id="19" pos="2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BEE"/>
    <a:srgbClr val="C0C1C2"/>
    <a:srgbClr val="6F7171"/>
    <a:srgbClr val="B7B8B9"/>
    <a:srgbClr val="8B8C8C"/>
    <a:srgbClr val="0088BB"/>
    <a:srgbClr val="DBDBDC"/>
    <a:srgbClr val="80DDF7"/>
    <a:srgbClr val="EE1133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ACC36-10C9-4EA9-8F2E-FF4E82506243}" v="3" dt="2021-08-31T21:12:20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1" autoAdjust="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>
        <p:guide orient="horz" pos="3648"/>
        <p:guide pos="2664"/>
        <p:guide orient="horz" pos="2664"/>
        <p:guide orient="horz" pos="3249"/>
        <p:guide pos="325"/>
        <p:guide orient="horz" pos="1003"/>
        <p:guide orient="horz" pos="4020"/>
        <p:guide orient="horz" pos="3838"/>
        <p:guide orient="horz" pos="4133"/>
        <p:guide pos="892"/>
        <p:guide pos="1073"/>
        <p:guide pos="1481"/>
        <p:guide pos="1663"/>
        <p:guide pos="7401"/>
        <p:guide orient="horz" pos="2160"/>
        <p:guide orient="horz" pos="459"/>
        <p:guide orient="horz" pos="64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8D32CE2-6C64-40A5-9DAB-DD3946A43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20569BD-8C5B-4110-9E60-C359DDF56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733319-4E1B-4F94-A9CB-22FC9A6DC6BE}" type="datetime1">
              <a:rPr lang="ru-RU" smtClean="0"/>
              <a:t>20.03.2026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C05E23-8F29-4628-B4F0-7CBCB7658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3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4C8470-F9D1-4B41-99D5-690FD7E347AB}" type="datetime1">
              <a:rPr lang="ru-RU" noProof="0" smtClean="0"/>
              <a:t>20.03.2026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4F1A11-BB96-443E-B274-982C61AA7E0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289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F4F1A11-BB96-443E-B274-982C61AA7E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0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5847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282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400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0167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7785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8041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2637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5431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444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BE5B50AA-4BAC-4997-B444-E281DECD0DB4}"/>
              </a:ext>
            </a:extLst>
          </p:cNvPr>
          <p:cNvCxnSpPr>
            <a:cxnSpLocks/>
          </p:cNvCxnSpPr>
          <p:nvPr userDrawn="1"/>
        </p:nvCxnSpPr>
        <p:spPr>
          <a:xfrm>
            <a:off x="4579559" y="5744231"/>
            <a:ext cx="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361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29EDF1B-BFF2-495C-B3B8-4EE6F48140F0}"/>
              </a:ext>
            </a:extLst>
          </p:cNvPr>
          <p:cNvSpPr/>
          <p:nvPr userDrawn="1"/>
        </p:nvSpPr>
        <p:spPr>
          <a:xfrm>
            <a:off x="8412200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29F2809-C0D4-4624-9BF4-7A5A02FC6504}"/>
              </a:ext>
            </a:extLst>
          </p:cNvPr>
          <p:cNvSpPr/>
          <p:nvPr userDrawn="1"/>
        </p:nvSpPr>
        <p:spPr>
          <a:xfrm>
            <a:off x="1034142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A38AFF1-A7FF-4F75-9E57-C1827806B34E}"/>
              </a:ext>
            </a:extLst>
          </p:cNvPr>
          <p:cNvSpPr/>
          <p:nvPr userDrawn="1"/>
        </p:nvSpPr>
        <p:spPr>
          <a:xfrm>
            <a:off x="4706975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4142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=""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142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4AA3FE14-6E13-47C9-A512-83A96F3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D83A9ED-5F19-4646-ADCE-C829C97154DC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8">
            <a:extLst>
              <a:ext uri="{FF2B5EF4-FFF2-40B4-BE49-F238E27FC236}">
                <a16:creationId xmlns="" xmlns:a16="http://schemas.microsoft.com/office/drawing/2014/main" id="{6187F4BE-3AD3-4857-B0A9-A9285E52D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6975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2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="" xmlns:a16="http://schemas.microsoft.com/office/drawing/2014/main" id="{5F81158B-DA52-484D-8105-92B77E4DC4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6975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="" xmlns:a16="http://schemas.microsoft.com/office/drawing/2014/main" id="{9AFDDE4E-007E-431B-937C-1B26959515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2200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3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="" xmlns:a16="http://schemas.microsoft.com/office/drawing/2014/main" id="{3B096111-A95B-402E-B431-43D852C9E2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2200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8" name="Дата 2">
            <a:extLst>
              <a:ext uri="{FF2B5EF4-FFF2-40B4-BE49-F238E27FC236}">
                <a16:creationId xmlns="" xmlns:a16="http://schemas.microsoft.com/office/drawing/2014/main" id="{7EDA1598-95B9-4907-B9B9-46A0B9ACC8D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19" name="Нижний колонтитул 3">
            <a:extLst>
              <a:ext uri="{FF2B5EF4-FFF2-40B4-BE49-F238E27FC236}">
                <a16:creationId xmlns="" xmlns:a16="http://schemas.microsoft.com/office/drawing/2014/main" id="{63AF9C34-CC92-4EDC-9D5F-1FABCEB874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0" name="Номер слайда 4">
            <a:extLst>
              <a:ext uri="{FF2B5EF4-FFF2-40B4-BE49-F238E27FC236}">
                <a16:creationId xmlns="" xmlns:a16="http://schemas.microsoft.com/office/drawing/2014/main" id="{EAEA54FD-376F-4285-9684-F9DFDE0B47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03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="" xmlns:a16="http://schemas.microsoft.com/office/drawing/2014/main" id="{1FBFD526-F385-422D-A7A7-BCE72D8141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3"/>
            <a:ext cx="5288281" cy="6857999"/>
          </a:xfrm>
          <a:custGeom>
            <a:avLst/>
            <a:gdLst>
              <a:gd name="connsiteX0" fmla="*/ 0 w 5288281"/>
              <a:gd name="connsiteY0" fmla="*/ 0 h 6857999"/>
              <a:gd name="connsiteX1" fmla="*/ 1707378 w 5288281"/>
              <a:gd name="connsiteY1" fmla="*/ 0 h 6857999"/>
              <a:gd name="connsiteX2" fmla="*/ 1707378 w 5288281"/>
              <a:gd name="connsiteY2" fmla="*/ 1511096 h 6857999"/>
              <a:gd name="connsiteX3" fmla="*/ 5288281 w 5288281"/>
              <a:gd name="connsiteY3" fmla="*/ 1511096 h 6857999"/>
              <a:gd name="connsiteX4" fmla="*/ 5288281 w 5288281"/>
              <a:gd name="connsiteY4" fmla="*/ 3253159 h 6857999"/>
              <a:gd name="connsiteX5" fmla="*/ 1707378 w 5288281"/>
              <a:gd name="connsiteY5" fmla="*/ 3253159 h 6857999"/>
              <a:gd name="connsiteX6" fmla="*/ 1707378 w 5288281"/>
              <a:gd name="connsiteY6" fmla="*/ 5115860 h 6857999"/>
              <a:gd name="connsiteX7" fmla="*/ 5272034 w 5288281"/>
              <a:gd name="connsiteY7" fmla="*/ 5115860 h 6857999"/>
              <a:gd name="connsiteX8" fmla="*/ 5272034 w 5288281"/>
              <a:gd name="connsiteY8" fmla="*/ 6857999 h 6857999"/>
              <a:gd name="connsiteX9" fmla="*/ 0 w 5288281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8281" h="6857999">
                <a:moveTo>
                  <a:pt x="0" y="0"/>
                </a:moveTo>
                <a:lnTo>
                  <a:pt x="1707378" y="0"/>
                </a:lnTo>
                <a:lnTo>
                  <a:pt x="1707378" y="1511096"/>
                </a:lnTo>
                <a:lnTo>
                  <a:pt x="5288281" y="1511096"/>
                </a:lnTo>
                <a:lnTo>
                  <a:pt x="5288281" y="3253159"/>
                </a:lnTo>
                <a:lnTo>
                  <a:pt x="1707378" y="3253159"/>
                </a:lnTo>
                <a:lnTo>
                  <a:pt x="1707378" y="5115860"/>
                </a:lnTo>
                <a:lnTo>
                  <a:pt x="5272034" y="5115860"/>
                </a:lnTo>
                <a:lnTo>
                  <a:pt x="527203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1" name="Заголовок 1">
            <a:extLst>
              <a:ext uri="{FF2B5EF4-FFF2-40B4-BE49-F238E27FC236}">
                <a16:creationId xmlns="" xmlns:a16="http://schemas.microsoft.com/office/drawing/2014/main" id="{B2DB8B03-EE62-48FF-8583-59DFBBED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1419438"/>
            <a:ext cx="4450080" cy="924808"/>
          </a:xfrm>
        </p:spPr>
        <p:txBody>
          <a:bodyPr lIns="0" rtlCol="0" anchor="t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="" xmlns:a16="http://schemas.microsoft.com/office/drawing/2014/main" id="{EAF98237-032C-4FA5-B76D-C29FB5F6FF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66082" y="3009550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="" xmlns:a16="http://schemas.microsoft.com/office/drawing/2014/main" id="{44353DAE-0553-4AB4-8929-C4F0C1424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6082" y="4017086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="" xmlns:a16="http://schemas.microsoft.com/office/drawing/2014/main" id="{9651CB4B-B007-4E99-9371-20279E8FF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66082" y="4957948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="" xmlns:a16="http://schemas.microsoft.com/office/drawing/2014/main" id="{C0437717-0C1B-4589-AEF7-D8E934F411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3720" y="2816574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#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="" xmlns:a16="http://schemas.microsoft.com/office/drawing/2014/main" id="{BE01B6B4-5A67-4429-A312-A531EC3BF4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03720" y="3805802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="" xmlns:a16="http://schemas.microsoft.com/office/drawing/2014/main" id="{1673722D-82CF-4D94-9D83-D95A8DE5AC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3721" y="4795030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1" name="Текст 18">
            <a:extLst>
              <a:ext uri="{FF2B5EF4-FFF2-40B4-BE49-F238E27FC236}">
                <a16:creationId xmlns="" xmlns:a16="http://schemas.microsoft.com/office/drawing/2014/main" id="{05767D4F-E20C-4F37-B411-A7F221B6A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9106" y="3074238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2" name="Текст 18">
            <a:extLst>
              <a:ext uri="{FF2B5EF4-FFF2-40B4-BE49-F238E27FC236}">
                <a16:creationId xmlns="" xmlns:a16="http://schemas.microsoft.com/office/drawing/2014/main" id="{BB90A96A-A614-41C0-9759-F6C15AE680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29106" y="4074889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3" name="Текст 18">
            <a:extLst>
              <a:ext uri="{FF2B5EF4-FFF2-40B4-BE49-F238E27FC236}">
                <a16:creationId xmlns="" xmlns:a16="http://schemas.microsoft.com/office/drawing/2014/main" id="{983AE7FC-57B1-4AB3-8EAA-A85904DBBE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29106" y="5016921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Дата 1">
            <a:extLst>
              <a:ext uri="{FF2B5EF4-FFF2-40B4-BE49-F238E27FC236}">
                <a16:creationId xmlns="" xmlns:a16="http://schemas.microsoft.com/office/drawing/2014/main" id="{8AECD175-60EB-459F-BA4C-8E4DE7BC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16" name="Нижний колонтитул 2">
            <a:extLst>
              <a:ext uri="{FF2B5EF4-FFF2-40B4-BE49-F238E27FC236}">
                <a16:creationId xmlns="" xmlns:a16="http://schemas.microsoft.com/office/drawing/2014/main" id="{2180FF4C-4A98-4E30-B414-026CEEC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7" name="Номер слайда 7">
            <a:extLst>
              <a:ext uri="{FF2B5EF4-FFF2-40B4-BE49-F238E27FC236}">
                <a16:creationId xmlns="" xmlns:a16="http://schemas.microsoft.com/office/drawing/2014/main" id="{9498BBC0-E864-44E0-8C60-D13DC062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129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3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500" y="6356350"/>
            <a:ext cx="8763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E0011F19-A2C9-4F67-A7F1-592B85F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C7C8CFDC-095C-4312-A01D-7430D1FEAA6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2545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DE385DE-9334-4CED-AD7E-F63A320B0512}"/>
              </a:ext>
            </a:extLst>
          </p:cNvPr>
          <p:cNvSpPr/>
          <p:nvPr userDrawn="1"/>
        </p:nvSpPr>
        <p:spPr>
          <a:xfrm>
            <a:off x="0" y="2324100"/>
            <a:ext cx="12192000" cy="63341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211839B3-0E6A-4750-8862-3A55B0FEF98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1" y="2413000"/>
            <a:ext cx="4114795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E72DA832-BD58-447B-A20E-EA3A7F4EAFF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239003" y="2413000"/>
            <a:ext cx="4114797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="" xmlns:a16="http://schemas.microsoft.com/office/drawing/2014/main" id="{64EBCEB5-BD23-4BD0-BB31-DF6A631D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2" y="6356350"/>
            <a:ext cx="3038469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4844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штаб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335" y="182200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7335" y="216748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=""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0795" y="333998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=""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0795" y="368546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=""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1710" y="485796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1710" y="520344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7" name="Прямая со стрелкой 6">
            <a:extLst>
              <a:ext uri="{FF2B5EF4-FFF2-40B4-BE49-F238E27FC236}">
                <a16:creationId xmlns="" xmlns:a16="http://schemas.microsoft.com/office/drawing/2014/main" id="{274844B5-3E4A-4209-AD6C-31EB9B57D62E}"/>
              </a:ext>
            </a:extLst>
          </p:cNvPr>
          <p:cNvCxnSpPr>
            <a:cxnSpLocks/>
          </p:cNvCxnSpPr>
          <p:nvPr userDrawn="1"/>
        </p:nvCxnSpPr>
        <p:spPr>
          <a:xfrm flipV="1">
            <a:off x="4369950" y="805543"/>
            <a:ext cx="3648352" cy="6052189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519057B-4248-4880-A89E-5DCBBB15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601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DB7A5A-4225-417D-92C6-1C9A16E3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B9BA8EE-BF3B-4E61-9241-4BC605B3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34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611C53D-85FC-41D8-9A69-F4734072CC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4142" y="2046288"/>
            <a:ext cx="554445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17446CE-03E2-409B-B8EF-7C188C1E68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4142" y="3162300"/>
            <a:ext cx="5544458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0F4FC59-2ADF-4A3F-BBF9-07FF022209A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40588" y="2046288"/>
            <a:ext cx="41148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47F889E-7C42-4396-AEE8-7B337AFAF1E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240588" y="3162300"/>
            <a:ext cx="4114800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33D57D1-26E8-4CE2-AAA6-482AA55F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C24918E-7FEA-4406-B5C4-9CA22363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015B8D0-7EB3-42DC-AD4D-51B34268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2FF7DCBA-487E-4B33-BB90-0DADF95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5679E440-088D-4C5E-AE96-53292A60A147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5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142" y="1850572"/>
            <a:ext cx="10134601" cy="409302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620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4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="" xmlns:a16="http://schemas.microsoft.com/office/drawing/2014/main" id="{C7B19AA7-3B63-43B8-BE54-6F7F01B262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4817" y="2233881"/>
            <a:ext cx="3387182" cy="2390238"/>
          </a:xfrm>
          <a:custGeom>
            <a:avLst/>
            <a:gdLst>
              <a:gd name="connsiteX0" fmla="*/ 1033243 w 3387182"/>
              <a:gd name="connsiteY0" fmla="*/ 0 h 2390238"/>
              <a:gd name="connsiteX1" fmla="*/ 3387182 w 3387182"/>
              <a:gd name="connsiteY1" fmla="*/ 0 h 2390238"/>
              <a:gd name="connsiteX2" fmla="*/ 3378264 w 3387182"/>
              <a:gd name="connsiteY2" fmla="*/ 2390238 h 2390238"/>
              <a:gd name="connsiteX3" fmla="*/ 0 w 3387182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182" h="2390238">
                <a:moveTo>
                  <a:pt x="1033243" y="0"/>
                </a:moveTo>
                <a:lnTo>
                  <a:pt x="3387182" y="0"/>
                </a:lnTo>
                <a:lnTo>
                  <a:pt x="3378264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1B55057A-5AE4-4EAE-8E1E-189462BF31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0016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A4433358-37F4-4631-87BD-71A4E90A4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5215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A663A4BE-7DD2-4FAC-B36C-6A1DAB074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33881"/>
            <a:ext cx="3378263" cy="2390238"/>
          </a:xfrm>
          <a:custGeom>
            <a:avLst/>
            <a:gdLst>
              <a:gd name="connsiteX0" fmla="*/ 0 w 3378263"/>
              <a:gd name="connsiteY0" fmla="*/ 0 h 2390238"/>
              <a:gd name="connsiteX1" fmla="*/ 3378263 w 3378263"/>
              <a:gd name="connsiteY1" fmla="*/ 0 h 2390238"/>
              <a:gd name="connsiteX2" fmla="*/ 2345020 w 3378263"/>
              <a:gd name="connsiteY2" fmla="*/ 2390238 h 2390238"/>
              <a:gd name="connsiteX3" fmla="*/ 0 w 3378263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63" h="2390238">
                <a:moveTo>
                  <a:pt x="0" y="0"/>
                </a:moveTo>
                <a:lnTo>
                  <a:pt x="3378263" y="0"/>
                </a:lnTo>
                <a:lnTo>
                  <a:pt x="2345020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="" xmlns:a16="http://schemas.microsoft.com/office/drawing/2014/main" id="{CEC8B31E-90EA-47DA-88C8-7210550FEC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54933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="" xmlns:a16="http://schemas.microsoft.com/office/drawing/2014/main" id="{0B29C3B6-1467-4DB9-A2AE-6C82548895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4932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=""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476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=""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475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0" name="Текст 15">
            <a:extLst>
              <a:ext uri="{FF2B5EF4-FFF2-40B4-BE49-F238E27FC236}">
                <a16:creationId xmlns="" xmlns:a16="http://schemas.microsoft.com/office/drawing/2014/main" id="{FE6695F4-4900-48B5-9D68-486774B8D7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77835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1" name="Текст 18">
            <a:extLst>
              <a:ext uri="{FF2B5EF4-FFF2-40B4-BE49-F238E27FC236}">
                <a16:creationId xmlns="" xmlns:a16="http://schemas.microsoft.com/office/drawing/2014/main" id="{FF214FA8-F7B7-40D8-A97C-52E0B0BDE1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7834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2" name="Текст 15">
            <a:extLst>
              <a:ext uri="{FF2B5EF4-FFF2-40B4-BE49-F238E27FC236}">
                <a16:creationId xmlns="" xmlns:a16="http://schemas.microsoft.com/office/drawing/2014/main" id="{56B0AF9E-C16A-4170-A149-1E47AC0D81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181" y="5057897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18">
            <a:extLst>
              <a:ext uri="{FF2B5EF4-FFF2-40B4-BE49-F238E27FC236}">
                <a16:creationId xmlns="" xmlns:a16="http://schemas.microsoft.com/office/drawing/2014/main" id="{B1CB5369-F6CE-41B6-ACE8-9FA5781CB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180" y="5403373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4115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8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Рисунок 65">
            <a:extLst>
              <a:ext uri="{FF2B5EF4-FFF2-40B4-BE49-F238E27FC236}">
                <a16:creationId xmlns="" xmlns:a16="http://schemas.microsoft.com/office/drawing/2014/main" id="{88E0AC7A-AA85-427E-8B83-AEEF229EDA4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383802" y="3121794"/>
            <a:ext cx="1808198" cy="1097726"/>
          </a:xfrm>
          <a:custGeom>
            <a:avLst/>
            <a:gdLst>
              <a:gd name="connsiteX0" fmla="*/ 474569 w 1808198"/>
              <a:gd name="connsiteY0" fmla="*/ 0 h 1097726"/>
              <a:gd name="connsiteX1" fmla="*/ 1799279 w 1808198"/>
              <a:gd name="connsiteY1" fmla="*/ 0 h 1097726"/>
              <a:gd name="connsiteX2" fmla="*/ 1808198 w 1808198"/>
              <a:gd name="connsiteY2" fmla="*/ 1097726 h 1097726"/>
              <a:gd name="connsiteX3" fmla="*/ 0 w 1808198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198" h="1097726">
                <a:moveTo>
                  <a:pt x="474569" y="0"/>
                </a:moveTo>
                <a:lnTo>
                  <a:pt x="1799279" y="0"/>
                </a:lnTo>
                <a:lnTo>
                  <a:pt x="18081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3" name="Рисунок 62">
            <a:extLst>
              <a:ext uri="{FF2B5EF4-FFF2-40B4-BE49-F238E27FC236}">
                <a16:creationId xmlns="" xmlns:a16="http://schemas.microsoft.com/office/drawing/2014/main" id="{E6437AD1-FE22-40AE-8BB8-8B8B9C5770F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0427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0" name="Рисунок 59">
            <a:extLst>
              <a:ext uri="{FF2B5EF4-FFF2-40B4-BE49-F238E27FC236}">
                <a16:creationId xmlns="" xmlns:a16="http://schemas.microsoft.com/office/drawing/2014/main" id="{97978D8E-FCD0-4E7C-BD0B-F2F47BA1B2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16963" y="3121794"/>
            <a:ext cx="1799279" cy="1097726"/>
          </a:xfrm>
          <a:custGeom>
            <a:avLst/>
            <a:gdLst>
              <a:gd name="connsiteX0" fmla="*/ 474570 w 1799279"/>
              <a:gd name="connsiteY0" fmla="*/ 0 h 1097726"/>
              <a:gd name="connsiteX1" fmla="*/ 1799279 w 1799279"/>
              <a:gd name="connsiteY1" fmla="*/ 0 h 1097726"/>
              <a:gd name="connsiteX2" fmla="*/ 132479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70" y="0"/>
                </a:moveTo>
                <a:lnTo>
                  <a:pt x="1799279" y="0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="" xmlns:a16="http://schemas.microsoft.com/office/drawing/2014/main" id="{83197EDA-7F24-4C0A-B859-34173E066FC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933589" y="3121794"/>
            <a:ext cx="1799125" cy="1097726"/>
          </a:xfrm>
          <a:custGeom>
            <a:avLst/>
            <a:gdLst>
              <a:gd name="connsiteX0" fmla="*/ 474570 w 1799125"/>
              <a:gd name="connsiteY0" fmla="*/ 0 h 1097726"/>
              <a:gd name="connsiteX1" fmla="*/ 1799125 w 1799125"/>
              <a:gd name="connsiteY1" fmla="*/ 0 h 1097726"/>
              <a:gd name="connsiteX2" fmla="*/ 1799125 w 1799125"/>
              <a:gd name="connsiteY2" fmla="*/ 356 h 1097726"/>
              <a:gd name="connsiteX3" fmla="*/ 1324799 w 1799125"/>
              <a:gd name="connsiteY3" fmla="*/ 1097726 h 1097726"/>
              <a:gd name="connsiteX4" fmla="*/ 0 w 1799125"/>
              <a:gd name="connsiteY4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125" h="1097726">
                <a:moveTo>
                  <a:pt x="474570" y="0"/>
                </a:moveTo>
                <a:lnTo>
                  <a:pt x="1799125" y="0"/>
                </a:lnTo>
                <a:lnTo>
                  <a:pt x="1799125" y="356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2" name="Рисунок 51">
            <a:extLst>
              <a:ext uri="{FF2B5EF4-FFF2-40B4-BE49-F238E27FC236}">
                <a16:creationId xmlns="" xmlns:a16="http://schemas.microsoft.com/office/drawing/2014/main" id="{D5CFC424-FDBC-4BD5-B5FB-E2C7B5DE600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50214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9" name="Рисунок 48">
            <a:extLst>
              <a:ext uri="{FF2B5EF4-FFF2-40B4-BE49-F238E27FC236}">
                <a16:creationId xmlns="" xmlns:a16="http://schemas.microsoft.com/office/drawing/2014/main" id="{B2475369-85E0-474D-9454-6911B2BB54D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66838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6" name="Рисунок 45">
            <a:extLst>
              <a:ext uri="{FF2B5EF4-FFF2-40B4-BE49-F238E27FC236}">
                <a16:creationId xmlns="" xmlns:a16="http://schemas.microsoft.com/office/drawing/2014/main" id="{9231E13B-CD8C-48FC-A6DB-E87F08B4628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83375" y="3121794"/>
            <a:ext cx="1799279" cy="1097726"/>
          </a:xfrm>
          <a:custGeom>
            <a:avLst/>
            <a:gdLst>
              <a:gd name="connsiteX0" fmla="*/ 474569 w 1799279"/>
              <a:gd name="connsiteY0" fmla="*/ 0 h 1097726"/>
              <a:gd name="connsiteX1" fmla="*/ 1799279 w 1799279"/>
              <a:gd name="connsiteY1" fmla="*/ 0 h 1097726"/>
              <a:gd name="connsiteX2" fmla="*/ 1324798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69" y="0"/>
                </a:moveTo>
                <a:lnTo>
                  <a:pt x="1799279" y="0"/>
                </a:lnTo>
                <a:lnTo>
                  <a:pt x="13247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3" name="Рисунок 42">
            <a:extLst>
              <a:ext uri="{FF2B5EF4-FFF2-40B4-BE49-F238E27FC236}">
                <a16:creationId xmlns="" xmlns:a16="http://schemas.microsoft.com/office/drawing/2014/main" id="{9A7D62AC-CCFA-44C3-98ED-F750B562B96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121794"/>
            <a:ext cx="1799279" cy="1097726"/>
          </a:xfrm>
          <a:custGeom>
            <a:avLst/>
            <a:gdLst>
              <a:gd name="connsiteX0" fmla="*/ 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=""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2325820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=""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" y="2586626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7" name="Текст 15">
            <a:extLst>
              <a:ext uri="{FF2B5EF4-FFF2-40B4-BE49-F238E27FC236}">
                <a16:creationId xmlns="" xmlns:a16="http://schemas.microsoft.com/office/drawing/2014/main" id="{F3625817-ADC5-402C-BF70-E72E180EA9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9000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18">
            <a:extLst>
              <a:ext uri="{FF2B5EF4-FFF2-40B4-BE49-F238E27FC236}">
                <a16:creationId xmlns="" xmlns:a16="http://schemas.microsoft.com/office/drawing/2014/main" id="{1CD742BF-928E-4F96-A707-0762F7415A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29005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9" name="Текст 15">
            <a:extLst>
              <a:ext uri="{FF2B5EF4-FFF2-40B4-BE49-F238E27FC236}">
                <a16:creationId xmlns="" xmlns:a16="http://schemas.microsoft.com/office/drawing/2014/main" id="{F63CF451-68B6-4006-B393-3926AD5577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5597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18">
            <a:extLst>
              <a:ext uri="{FF2B5EF4-FFF2-40B4-BE49-F238E27FC236}">
                <a16:creationId xmlns="" xmlns:a16="http://schemas.microsoft.com/office/drawing/2014/main" id="{0812886F-184C-40A8-A729-8B4B492687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5602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1" name="Текст 15">
            <a:extLst>
              <a:ext uri="{FF2B5EF4-FFF2-40B4-BE49-F238E27FC236}">
                <a16:creationId xmlns="" xmlns:a16="http://schemas.microsoft.com/office/drawing/2014/main" id="{227745AB-F0A1-4D69-B3E7-1E05EC5A83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508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2" name="Текст 18">
            <a:extLst>
              <a:ext uri="{FF2B5EF4-FFF2-40B4-BE49-F238E27FC236}">
                <a16:creationId xmlns="" xmlns:a16="http://schemas.microsoft.com/office/drawing/2014/main" id="{FA1D1660-FDA5-41B8-9EE3-ADA0E15F0C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71513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3" name="Текст 15">
            <a:extLst>
              <a:ext uri="{FF2B5EF4-FFF2-40B4-BE49-F238E27FC236}">
                <a16:creationId xmlns="" xmlns:a16="http://schemas.microsoft.com/office/drawing/2014/main" id="{40B672B5-5EF2-428E-8952-03BB5F47FB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83375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4" name="Текст 18">
            <a:extLst>
              <a:ext uri="{FF2B5EF4-FFF2-40B4-BE49-F238E27FC236}">
                <a16:creationId xmlns="" xmlns:a16="http://schemas.microsoft.com/office/drawing/2014/main" id="{AAB3392A-4B63-483C-B97B-A962BA72959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83380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5" name="Текст 15">
            <a:extLst>
              <a:ext uri="{FF2B5EF4-FFF2-40B4-BE49-F238E27FC236}">
                <a16:creationId xmlns="" xmlns:a16="http://schemas.microsoft.com/office/drawing/2014/main" id="{52F154E0-81D0-4ED7-81F5-F2A41F6EE2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57493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6" name="Текст 18">
            <a:extLst>
              <a:ext uri="{FF2B5EF4-FFF2-40B4-BE49-F238E27FC236}">
                <a16:creationId xmlns="" xmlns:a16="http://schemas.microsoft.com/office/drawing/2014/main" id="{D57D2666-5AA0-4552-8434-DE134549DA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57498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7" name="Текст 15">
            <a:extLst>
              <a:ext uri="{FF2B5EF4-FFF2-40B4-BE49-F238E27FC236}">
                <a16:creationId xmlns="" xmlns:a16="http://schemas.microsoft.com/office/drawing/2014/main" id="{7E6E0780-44C2-48C7-99F2-E711D9BFA85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16963" y="4502202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8" name="Текст 18">
            <a:extLst>
              <a:ext uri="{FF2B5EF4-FFF2-40B4-BE49-F238E27FC236}">
                <a16:creationId xmlns="" xmlns:a16="http://schemas.microsoft.com/office/drawing/2014/main" id="{41A5DBDC-E19D-4B74-863C-D63A78E4938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16968" y="4763008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9" name="Текст 15">
            <a:extLst>
              <a:ext uri="{FF2B5EF4-FFF2-40B4-BE49-F238E27FC236}">
                <a16:creationId xmlns="" xmlns:a16="http://schemas.microsoft.com/office/drawing/2014/main" id="{EEFB1377-2783-49F1-A131-38F4B63B9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76433" y="4527297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80" name="Текст 18">
            <a:extLst>
              <a:ext uri="{FF2B5EF4-FFF2-40B4-BE49-F238E27FC236}">
                <a16:creationId xmlns="" xmlns:a16="http://schemas.microsoft.com/office/drawing/2014/main" id="{C188F315-95C8-490A-AB31-6B6D7A7A535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376438" y="4788103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5190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4 столбец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>
            <a:extLst>
              <a:ext uri="{FF2B5EF4-FFF2-40B4-BE49-F238E27FC236}">
                <a16:creationId xmlns="" xmlns:a16="http://schemas.microsoft.com/office/drawing/2014/main" id="{3135F811-46C6-4574-99D7-6B90FE873B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="" xmlns:a16="http://schemas.microsoft.com/office/drawing/2014/main" id="{AB03F056-6BD3-4D1E-B794-6796E05CC4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DD442E15-02E7-470A-B455-1641DC03E51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="" xmlns:a16="http://schemas.microsoft.com/office/drawing/2014/main" id="{7AB804A3-DDE8-4F7C-AA96-94BD898660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41D76E21-775F-4F86-8F17-E8258055D6D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="" xmlns:a16="http://schemas.microsoft.com/office/drawing/2014/main" id="{290EB005-534F-4E5E-81D4-3795AF32C8F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="" xmlns:a16="http://schemas.microsoft.com/office/drawing/2014/main" id="{4DDA664B-9E00-41E2-903A-87130EEDB2D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="" xmlns:a16="http://schemas.microsoft.com/office/drawing/2014/main" id="{F38183B6-48F8-4715-8596-BFC77AFE924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0C6D44CB-DAE7-40C8-B7B5-3AC0F92E224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="" xmlns:a16="http://schemas.microsoft.com/office/drawing/2014/main" id="{D388CB94-B0AB-4513-9265-432FA36890D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82DB4D40-3550-49E6-AF64-41E7E499F45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="" xmlns:a16="http://schemas.microsoft.com/office/drawing/2014/main" id="{F6056747-20EC-4D2B-8AD5-79902BC5184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568700" y="4464453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41809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207002"/>
            <a:ext cx="1427162" cy="3571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855200" y="257175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02E3B1-6DF7-4B29-82F3-D7025B3D8106}" type="slidenum">
              <a:rPr lang="ru-RU" sz="1200" smtClean="0">
                <a:solidFill>
                  <a:srgbClr val="74777B"/>
                </a:solidFill>
              </a:rPr>
              <a:pPr algn="r"/>
              <a:t>‹#›</a:t>
            </a:fld>
            <a:endParaRPr lang="ru-RU" sz="1200" dirty="0">
              <a:solidFill>
                <a:srgbClr val="74777B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76675" y="17145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0E65E2A4-B306-4415-9D4B-9E9F98B04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08046" cy="6858000"/>
          </a:xfrm>
          <a:custGeom>
            <a:avLst/>
            <a:gdLst>
              <a:gd name="connsiteX0" fmla="*/ 0 w 6508046"/>
              <a:gd name="connsiteY0" fmla="*/ 0 h 6858000"/>
              <a:gd name="connsiteX1" fmla="*/ 364331 w 6508046"/>
              <a:gd name="connsiteY1" fmla="*/ 0 h 6858000"/>
              <a:gd name="connsiteX2" fmla="*/ 1163270 w 6508046"/>
              <a:gd name="connsiteY2" fmla="*/ 2195274 h 6858000"/>
              <a:gd name="connsiteX3" fmla="*/ 1708696 w 6508046"/>
              <a:gd name="connsiteY3" fmla="*/ 4033986 h 6858000"/>
              <a:gd name="connsiteX4" fmla="*/ 1771025 w 6508046"/>
              <a:gd name="connsiteY4" fmla="*/ 4033986 h 6858000"/>
              <a:gd name="connsiteX5" fmla="*/ 2316450 w 6508046"/>
              <a:gd name="connsiteY5" fmla="*/ 2195274 h 6858000"/>
              <a:gd name="connsiteX6" fmla="*/ 3084403 w 6508046"/>
              <a:gd name="connsiteY6" fmla="*/ 0 h 6858000"/>
              <a:gd name="connsiteX7" fmla="*/ 6508046 w 6508046"/>
              <a:gd name="connsiteY7" fmla="*/ 0 h 6858000"/>
              <a:gd name="connsiteX8" fmla="*/ 6508046 w 6508046"/>
              <a:gd name="connsiteY8" fmla="*/ 6858000 h 6858000"/>
              <a:gd name="connsiteX9" fmla="*/ 4310896 w 6508046"/>
              <a:gd name="connsiteY9" fmla="*/ 6858000 h 6858000"/>
              <a:gd name="connsiteX10" fmla="*/ 4310896 w 6508046"/>
              <a:gd name="connsiteY10" fmla="*/ 4407962 h 6858000"/>
              <a:gd name="connsiteX11" fmla="*/ 4638169 w 6508046"/>
              <a:gd name="connsiteY11" fmla="*/ 683746 h 6858000"/>
              <a:gd name="connsiteX12" fmla="*/ 4575840 w 6508046"/>
              <a:gd name="connsiteY12" fmla="*/ 683746 h 6858000"/>
              <a:gd name="connsiteX13" fmla="*/ 3734395 w 6508046"/>
              <a:gd name="connsiteY13" fmla="*/ 3332738 h 6858000"/>
              <a:gd name="connsiteX14" fmla="*/ 2441823 w 6508046"/>
              <a:gd name="connsiteY14" fmla="*/ 6858000 h 6858000"/>
              <a:gd name="connsiteX15" fmla="*/ 914221 w 6508046"/>
              <a:gd name="connsiteY15" fmla="*/ 6858000 h 6858000"/>
              <a:gd name="connsiteX16" fmla="*/ 0 w 6508046"/>
              <a:gd name="connsiteY16" fmla="*/ 43361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8046" h="6858000">
                <a:moveTo>
                  <a:pt x="0" y="0"/>
                </a:moveTo>
                <a:lnTo>
                  <a:pt x="364331" y="0"/>
                </a:lnTo>
                <a:lnTo>
                  <a:pt x="1163270" y="2195274"/>
                </a:lnTo>
                <a:cubicBezTo>
                  <a:pt x="1350258" y="2787402"/>
                  <a:pt x="1521708" y="3395157"/>
                  <a:pt x="1708696" y="4033986"/>
                </a:cubicBezTo>
                <a:lnTo>
                  <a:pt x="1771025" y="4033986"/>
                </a:lnTo>
                <a:cubicBezTo>
                  <a:pt x="1958013" y="3395067"/>
                  <a:pt x="2113925" y="2787313"/>
                  <a:pt x="2316450" y="2195274"/>
                </a:cubicBezTo>
                <a:lnTo>
                  <a:pt x="3084403" y="0"/>
                </a:lnTo>
                <a:lnTo>
                  <a:pt x="6508046" y="0"/>
                </a:lnTo>
                <a:lnTo>
                  <a:pt x="6508046" y="6858000"/>
                </a:lnTo>
                <a:lnTo>
                  <a:pt x="4310896" y="6858000"/>
                </a:lnTo>
                <a:lnTo>
                  <a:pt x="4310896" y="4407962"/>
                </a:lnTo>
                <a:cubicBezTo>
                  <a:pt x="4310896" y="3410694"/>
                  <a:pt x="4513511" y="1681014"/>
                  <a:pt x="4638169" y="683746"/>
                </a:cubicBezTo>
                <a:lnTo>
                  <a:pt x="4575840" y="683746"/>
                </a:lnTo>
                <a:lnTo>
                  <a:pt x="3734395" y="3332738"/>
                </a:lnTo>
                <a:lnTo>
                  <a:pt x="2441823" y="6858000"/>
                </a:lnTo>
                <a:lnTo>
                  <a:pt x="914221" y="6858000"/>
                </a:lnTo>
                <a:lnTo>
                  <a:pt x="0" y="4336167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0771" y="4136571"/>
            <a:ext cx="3907972" cy="1883230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43743" cy="365125"/>
          </a:xfrm>
        </p:spPr>
        <p:txBody>
          <a:bodyPr rtlCol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2514" y="6356350"/>
            <a:ext cx="2175532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07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178A5C12-53C3-4CC4-AA3B-D3292948C778}"/>
              </a:ext>
            </a:extLst>
          </p:cNvPr>
          <p:cNvCxnSpPr>
            <a:cxnSpLocks/>
          </p:cNvCxnSpPr>
          <p:nvPr userDrawn="1"/>
        </p:nvCxnSpPr>
        <p:spPr>
          <a:xfrm>
            <a:off x="7271657" y="0"/>
            <a:ext cx="0" cy="3124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62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Рисунок 45">
            <a:extLst>
              <a:ext uri="{FF2B5EF4-FFF2-40B4-BE49-F238E27FC236}">
                <a16:creationId xmlns="" xmlns:a16="http://schemas.microsoft.com/office/drawing/2014/main" id="{D230F83A-5E75-4047-ADC0-05151570D7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26578" y="0"/>
            <a:ext cx="5765422" cy="6858000"/>
          </a:xfrm>
          <a:custGeom>
            <a:avLst/>
            <a:gdLst>
              <a:gd name="connsiteX0" fmla="*/ 4105955 w 5765422"/>
              <a:gd name="connsiteY0" fmla="*/ 0 h 6858000"/>
              <a:gd name="connsiteX1" fmla="*/ 5765422 w 5765422"/>
              <a:gd name="connsiteY1" fmla="*/ 0 h 6858000"/>
              <a:gd name="connsiteX2" fmla="*/ 5765422 w 5765422"/>
              <a:gd name="connsiteY2" fmla="*/ 6858000 h 6858000"/>
              <a:gd name="connsiteX3" fmla="*/ 0 w 5765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422" h="6858000">
                <a:moveTo>
                  <a:pt x="4105955" y="0"/>
                </a:moveTo>
                <a:lnTo>
                  <a:pt x="5765422" y="0"/>
                </a:lnTo>
                <a:lnTo>
                  <a:pt x="57654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0" name="Рисунок 29">
            <a:extLst>
              <a:ext uri="{FF2B5EF4-FFF2-40B4-BE49-F238E27FC236}">
                <a16:creationId xmlns="" xmlns:a16="http://schemas.microsoft.com/office/drawing/2014/main" id="{96FD6FB9-CD68-47AB-A03D-06B72104AF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1657" y="-16298"/>
            <a:ext cx="5555640" cy="6874299"/>
          </a:xfrm>
          <a:custGeom>
            <a:avLst/>
            <a:gdLst>
              <a:gd name="connsiteX0" fmla="*/ 0 w 5555640"/>
              <a:gd name="connsiteY0" fmla="*/ 0 h 6874299"/>
              <a:gd name="connsiteX1" fmla="*/ 5555640 w 5555640"/>
              <a:gd name="connsiteY1" fmla="*/ 8960 h 6874299"/>
              <a:gd name="connsiteX2" fmla="*/ 1445237 w 5555640"/>
              <a:gd name="connsiteY2" fmla="*/ 6874299 h 6874299"/>
              <a:gd name="connsiteX3" fmla="*/ 0 w 5555640"/>
              <a:gd name="connsiteY3" fmla="*/ 6874299 h 68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640" h="6874299">
                <a:moveTo>
                  <a:pt x="0" y="0"/>
                </a:moveTo>
                <a:lnTo>
                  <a:pt x="5555640" y="8960"/>
                </a:lnTo>
                <a:lnTo>
                  <a:pt x="1445237" y="6874299"/>
                </a:lnTo>
                <a:lnTo>
                  <a:pt x="0" y="68742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1307" y="4277953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18">
            <a:extLst>
              <a:ext uri="{FF2B5EF4-FFF2-40B4-BE49-F238E27FC236}">
                <a16:creationId xmlns=""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6823" y="475256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9713" y="5217644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7" name="Текст 18">
            <a:extLst>
              <a:ext uri="{FF2B5EF4-FFF2-40B4-BE49-F238E27FC236}">
                <a16:creationId xmlns="" xmlns:a16="http://schemas.microsoft.com/office/drawing/2014/main" id="{AD14F11B-0FDD-41EF-8278-550F37093B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0046" y="567320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EB2270B-D707-4103-98F1-E697CEBA7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85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1242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3583479E-F517-4F8A-9382-5B73D7510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3917A6-AC6D-490C-947C-C8BDB0A5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6" y="3257550"/>
            <a:ext cx="4203247" cy="743744"/>
          </a:xfrm>
        </p:spPr>
        <p:txBody>
          <a:bodyPr lIns="0" rtlCol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9456" y="4238625"/>
            <a:ext cx="4203247" cy="180022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9FF96520-E4CE-4EAD-8ABF-1D2297D6B3AA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186" y="2903538"/>
            <a:ext cx="3104198" cy="345475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141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=""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894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=""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2223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=""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9601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=""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0305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 15">
            <a:extLst>
              <a:ext uri="{FF2B5EF4-FFF2-40B4-BE49-F238E27FC236}">
                <a16:creationId xmlns="" xmlns:a16="http://schemas.microsoft.com/office/drawing/2014/main" id="{6CB12E29-CEAA-4595-B65C-5BE0B527C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811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="" xmlns:a16="http://schemas.microsoft.com/office/drawing/2014/main" id="{9A5A9E4A-8FA1-4B1A-86F3-162A0ED25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66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4" name="Текст 15">
            <a:extLst>
              <a:ext uri="{FF2B5EF4-FFF2-40B4-BE49-F238E27FC236}">
                <a16:creationId xmlns="" xmlns:a16="http://schemas.microsoft.com/office/drawing/2014/main" id="{1656AF90-4012-4B9E-81A7-2796EE40A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1519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E34BCA93-D058-4D61-BAE5-2671E15723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1848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="" xmlns:a16="http://schemas.microsoft.com/office/drawing/2014/main" id="{0BE8C5BE-9959-40C7-83C2-546EBFBC14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9226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5FC20880-2D17-4854-A424-DED10A8A8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930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730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0921" y="2145859"/>
            <a:ext cx="5042568" cy="345473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22" y="2491335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142" y="419184"/>
            <a:ext cx="2362200" cy="1110286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=""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0921" y="3198051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=""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922" y="3543527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=""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921" y="5302434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22" y="5647910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="" xmlns:a16="http://schemas.microsoft.com/office/drawing/2014/main" id="{AE158F00-CB9F-4C14-B6F0-47E4F70191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0921" y="4250243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="" xmlns:a16="http://schemas.microsoft.com/office/drawing/2014/main" id="{07878182-5985-41C8-B69F-9DB9EC1313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922" y="4595719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CF8873A5-9160-4B79-B9CB-CBE583030B0E}"/>
              </a:ext>
            </a:extLst>
          </p:cNvPr>
          <p:cNvCxnSpPr>
            <a:cxnSpLocks/>
          </p:cNvCxnSpPr>
          <p:nvPr userDrawn="1"/>
        </p:nvCxnSpPr>
        <p:spPr>
          <a:xfrm>
            <a:off x="3766456" y="-16561"/>
            <a:ext cx="0" cy="68745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E4D9D5EA-266D-4541-BA3F-22BC31AAB6AA}"/>
              </a:ext>
            </a:extLst>
          </p:cNvPr>
          <p:cNvCxnSpPr/>
          <p:nvPr userDrawn="1"/>
        </p:nvCxnSpPr>
        <p:spPr>
          <a:xfrm>
            <a:off x="-1" y="1676400"/>
            <a:ext cx="12191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=""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" y="0"/>
            <a:ext cx="4552333" cy="685800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33" h="6858000">
                <a:moveTo>
                  <a:pt x="0" y="0"/>
                </a:moveTo>
                <a:lnTo>
                  <a:pt x="4552333" y="9832"/>
                </a:lnTo>
                <a:lnTo>
                  <a:pt x="2225366" y="685773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=""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=""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=""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273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=""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6252" y="3562351"/>
            <a:ext cx="4133233" cy="329565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2225366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3149291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1762125 w 4133233"/>
              <a:gd name="connsiteY0" fmla="*/ 37793 h 3333443"/>
              <a:gd name="connsiteX1" fmla="*/ 4133233 w 4133233"/>
              <a:gd name="connsiteY1" fmla="*/ 0 h 3333443"/>
              <a:gd name="connsiteX2" fmla="*/ 3149291 w 4133233"/>
              <a:gd name="connsiteY2" fmla="*/ 3333175 h 3333443"/>
              <a:gd name="connsiteX3" fmla="*/ 0 w 4133233"/>
              <a:gd name="connsiteY3" fmla="*/ 3333443 h 3333443"/>
              <a:gd name="connsiteX4" fmla="*/ 1762125 w 413323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673041 w 3656983"/>
              <a:gd name="connsiteY2" fmla="*/ 3333175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873066 w 3656983"/>
              <a:gd name="connsiteY2" fmla="*/ 3323650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4133233"/>
              <a:gd name="connsiteY0" fmla="*/ 0 h 3295650"/>
              <a:gd name="connsiteX1" fmla="*/ 4133233 w 4133233"/>
              <a:gd name="connsiteY1" fmla="*/ 307 h 3295650"/>
              <a:gd name="connsiteX2" fmla="*/ 2873066 w 4133233"/>
              <a:gd name="connsiteY2" fmla="*/ 3285857 h 3295650"/>
              <a:gd name="connsiteX3" fmla="*/ 0 w 4133233"/>
              <a:gd name="connsiteY3" fmla="*/ 3295650 h 3295650"/>
              <a:gd name="connsiteX4" fmla="*/ 1285875 w 4133233"/>
              <a:gd name="connsiteY4" fmla="*/ 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233" h="3295650">
                <a:moveTo>
                  <a:pt x="1285875" y="0"/>
                </a:moveTo>
                <a:lnTo>
                  <a:pt x="4133233" y="307"/>
                </a:lnTo>
                <a:lnTo>
                  <a:pt x="2873066" y="3285857"/>
                </a:lnTo>
                <a:lnTo>
                  <a:pt x="0" y="3295650"/>
                </a:lnTo>
                <a:lnTo>
                  <a:pt x="1285875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=""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=""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=""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52058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="" xmlns:a16="http://schemas.microsoft.com/office/drawing/2014/main" id="{F5EB3F05-D570-4C10-88F4-F6BC15CF1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2700"/>
            <a:ext cx="7080595" cy="6870700"/>
          </a:xfrm>
          <a:custGeom>
            <a:avLst/>
            <a:gdLst>
              <a:gd name="connsiteX0" fmla="*/ 0 w 7080595"/>
              <a:gd name="connsiteY0" fmla="*/ 0 h 6870700"/>
              <a:gd name="connsiteX1" fmla="*/ 7080595 w 7080595"/>
              <a:gd name="connsiteY1" fmla="*/ 0 h 6870700"/>
              <a:gd name="connsiteX2" fmla="*/ 7080595 w 7080595"/>
              <a:gd name="connsiteY2" fmla="*/ 1883211 h 6870700"/>
              <a:gd name="connsiteX3" fmla="*/ 4515477 w 7080595"/>
              <a:gd name="connsiteY3" fmla="*/ 1883211 h 6870700"/>
              <a:gd name="connsiteX4" fmla="*/ 4515477 w 7080595"/>
              <a:gd name="connsiteY4" fmla="*/ 6870700 h 6870700"/>
              <a:gd name="connsiteX5" fmla="*/ 2269215 w 7080595"/>
              <a:gd name="connsiteY5" fmla="*/ 6870700 h 6870700"/>
              <a:gd name="connsiteX6" fmla="*/ 2269215 w 7080595"/>
              <a:gd name="connsiteY6" fmla="*/ 1883211 h 6870700"/>
              <a:gd name="connsiteX7" fmla="*/ 0 w 7080595"/>
              <a:gd name="connsiteY7" fmla="*/ 1883211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0595" h="6870700">
                <a:moveTo>
                  <a:pt x="0" y="0"/>
                </a:moveTo>
                <a:lnTo>
                  <a:pt x="7080595" y="0"/>
                </a:lnTo>
                <a:lnTo>
                  <a:pt x="7080595" y="1883211"/>
                </a:lnTo>
                <a:lnTo>
                  <a:pt x="4515477" y="1883211"/>
                </a:lnTo>
                <a:lnTo>
                  <a:pt x="4515477" y="6870700"/>
                </a:lnTo>
                <a:lnTo>
                  <a:pt x="2269215" y="6870700"/>
                </a:lnTo>
                <a:lnTo>
                  <a:pt x="2269215" y="1883211"/>
                </a:lnTo>
                <a:lnTo>
                  <a:pt x="0" y="188321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FEA6F9E-1C21-4644-8E2A-AD5673EEA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799" y="2318657"/>
            <a:ext cx="4203247" cy="1440996"/>
          </a:xfrm>
        </p:spPr>
        <p:txBody>
          <a:bodyPr lIns="0" rtlCol="0" anchor="b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7C1D1C8A-E829-4284-AB95-2DD0C7BAA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43799" y="4147457"/>
            <a:ext cx="4203247" cy="153216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2CC539CF-E024-420D-BFED-5F2212DA8CE3}"/>
              </a:ext>
            </a:extLst>
          </p:cNvPr>
          <p:cNvCxnSpPr>
            <a:cxnSpLocks/>
          </p:cNvCxnSpPr>
          <p:nvPr userDrawn="1"/>
        </p:nvCxnSpPr>
        <p:spPr>
          <a:xfrm>
            <a:off x="-1" y="4376058"/>
            <a:ext cx="70539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97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AA5404BE-7C49-4381-8FC0-95A496CFB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5" name="Текст 8">
            <a:extLst>
              <a:ext uri="{FF2B5EF4-FFF2-40B4-BE49-F238E27FC236}">
                <a16:creationId xmlns="" xmlns:a16="http://schemas.microsoft.com/office/drawing/2014/main" id="{9B922914-E333-400C-A083-27A44BE79C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0085" y="4546575"/>
            <a:ext cx="1500624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M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="" xmlns:a16="http://schemas.microsoft.com/office/drawing/2014/main" id="{486A9052-3614-4622-A421-1D20E5B31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374" y="275039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E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0F3ADE3E-3D48-4C5D-9FE4-2D7A26315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380" y="903514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S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="" xmlns:a16="http://schemas.microsoft.com/office/drawing/2014/main" id="{9B49215A-DBBC-4C0F-A6A8-DFB2D54643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7374" y="89707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8BB770-F6A6-44A3-BCE1-BCCCC1E81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143" y="5201920"/>
            <a:ext cx="5747657" cy="992505"/>
          </a:xfrm>
        </p:spPr>
        <p:txBody>
          <a:bodyPr rtlCol="0" anchor="ctr">
            <a:normAutofit/>
          </a:bodyPr>
          <a:lstStyle>
            <a:lvl1pPr>
              <a:defRPr sz="4800" cap="all" baseline="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Графический объект 8">
            <a:extLst>
              <a:ext uri="{FF2B5EF4-FFF2-40B4-BE49-F238E27FC236}">
                <a16:creationId xmlns="" xmlns:a16="http://schemas.microsoft.com/office/drawing/2014/main" id="{A6A04B8C-D941-483E-B669-7436C535CE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5384" y="1857932"/>
            <a:ext cx="922101" cy="244589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8">
            <a:extLst>
              <a:ext uri="{FF2B5EF4-FFF2-40B4-BE49-F238E27FC236}">
                <a16:creationId xmlns="" xmlns:a16="http://schemas.microsoft.com/office/drawing/2014/main" id="{7A6DC6C6-E9EB-405C-A68E-EE8EEBBCA3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45311" y="1857400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Графический объект 8">
            <a:extLst>
              <a:ext uri="{FF2B5EF4-FFF2-40B4-BE49-F238E27FC236}">
                <a16:creationId xmlns="" xmlns:a16="http://schemas.microsoft.com/office/drawing/2014/main" id="{028B5C16-2909-487D-BE4D-A794F3BA7A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5384" y="1857931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441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orient="horz" pos="27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77FA4A-CE52-4DA0-8842-74FE37E2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21BCD1D-6E4A-43CA-A3D4-B104CE2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811BDA0-5B55-4A85-ACBF-31F8F3EB2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07.01.20ГГ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7AA55C-7321-4214-9297-F53B7B9E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Набор слайдов для презентации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330C71-8F7D-4855-A35C-46C83B4BF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BBEE"/>
                </a:solidFill>
              </a:defRPr>
            </a:lvl1pPr>
          </a:lstStyle>
          <a:p>
            <a:fld id="{9FF96520-E4CE-4EAD-8ABF-1D2297D6B3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6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8" r:id="rId3"/>
    <p:sldLayoutId id="2147483667" r:id="rId4"/>
    <p:sldLayoutId id="2147483668" r:id="rId5"/>
    <p:sldLayoutId id="2147483669" r:id="rId6"/>
    <p:sldLayoutId id="2147483680" r:id="rId7"/>
    <p:sldLayoutId id="2147483670" r:id="rId8"/>
    <p:sldLayoutId id="2147483651" r:id="rId9"/>
    <p:sldLayoutId id="2147483671" r:id="rId10"/>
    <p:sldLayoutId id="2147483679" r:id="rId11"/>
    <p:sldLayoutId id="2147483677" r:id="rId12"/>
    <p:sldLayoutId id="2147483672" r:id="rId13"/>
    <p:sldLayoutId id="2147483652" r:id="rId14"/>
    <p:sldLayoutId id="2147483653" r:id="rId15"/>
    <p:sldLayoutId id="2147483650" r:id="rId16"/>
    <p:sldLayoutId id="2147483654" r:id="rId17"/>
    <p:sldLayoutId id="2147483674" r:id="rId18"/>
    <p:sldLayoutId id="2147483676" r:id="rId19"/>
    <p:sldLayoutId id="2147483673" r:id="rId20"/>
    <p:sldLayoutId id="2147483675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BBE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B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B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BB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Word3.docx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package" Target="../embeddings/_________Microsoft_Word2.docx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package" Target="../embeddings/_________Microsoft_Word4.docx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_________Microsoft_Word_97_20031.doc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Word6.docx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package" Target="../embeddings/_________Microsoft_Word5.docx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package" Target="../embeddings/_________Microsoft_Word7.docx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package" Target="../embeddings/_________Microsoft_Word8.docx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4849" y="3208751"/>
            <a:ext cx="8477661" cy="1881352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дзаголовок 31">
            <a:extLst>
              <a:ext uri="{FF2B5EF4-FFF2-40B4-BE49-F238E27FC236}">
                <a16:creationId xmlns="" xmlns:a16="http://schemas.microsoft.com/office/drawing/2014/main" id="{F69B5076-6A18-4AD8-A2C2-DB967CF6EE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41681" y="5536144"/>
            <a:ext cx="2832428" cy="682094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22">
            <a:extLst>
              <a:ext uri="{FF2B5EF4-FFF2-40B4-BE49-F238E27FC236}">
                <a16:creationId xmlns="" xmlns:a16="http://schemas.microsoft.com/office/drawing/2014/main" id="{EE427349-2C23-4643-A4C8-552661FAA5D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41681" y="4258287"/>
            <a:ext cx="10027790" cy="1277857"/>
          </a:xfrm>
        </p:spPr>
        <p:txBody>
          <a:bodyPr rtlCol="0"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Допуск </a:t>
            </a:r>
            <a:r>
              <a:rPr lang="ru-RU" dirty="0" smtClean="0">
                <a:solidFill>
                  <a:schemeClr val="bg1"/>
                </a:solidFill>
              </a:rPr>
              <a:t>страховой организации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>
                <a:solidFill>
                  <a:schemeClr val="bg1"/>
                </a:solidFill>
              </a:rPr>
              <a:t>финансовый рынок </a:t>
            </a:r>
            <a:r>
              <a:rPr lang="ru-RU" dirty="0" smtClean="0">
                <a:solidFill>
                  <a:schemeClr val="bg1"/>
                </a:solidFill>
              </a:rPr>
              <a:t>в  </a:t>
            </a:r>
            <a:r>
              <a:rPr lang="ru-RU" dirty="0">
                <a:solidFill>
                  <a:schemeClr val="bg1"/>
                </a:solidFill>
              </a:rPr>
              <a:t>форме </a:t>
            </a:r>
            <a:r>
              <a:rPr lang="ru-RU" dirty="0" smtClean="0">
                <a:solidFill>
                  <a:schemeClr val="bg1"/>
                </a:solidFill>
              </a:rPr>
              <a:t>акционерного </a:t>
            </a:r>
            <a:r>
              <a:rPr lang="ru-RU" dirty="0">
                <a:solidFill>
                  <a:schemeClr val="bg1"/>
                </a:solidFill>
              </a:rPr>
              <a:t>общества (АО)</a:t>
            </a:r>
            <a:r>
              <a:rPr lang="ru-RU" sz="4400" dirty="0">
                <a:solidFill>
                  <a:schemeClr val="bg1"/>
                </a:solidFill>
              </a:rPr>
              <a:t/>
            </a:r>
            <a:br>
              <a:rPr lang="ru-RU" sz="4400" dirty="0">
                <a:solidFill>
                  <a:schemeClr val="bg1"/>
                </a:solidFill>
              </a:rPr>
            </a:b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9" b="38131"/>
          <a:stretch/>
        </p:blipFill>
        <p:spPr>
          <a:xfrm>
            <a:off x="0" y="0"/>
            <a:ext cx="12192000" cy="337457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81" y="316041"/>
            <a:ext cx="2803525" cy="7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2400" y="1354346"/>
            <a:ext cx="7777842" cy="422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документы </a:t>
            </a:r>
            <a:r>
              <a:rPr lang="ru-RU" sz="1400" dirty="0">
                <a:solidFill>
                  <a:prstClr val="black"/>
                </a:solidFill>
              </a:rPr>
              <a:t>об уплате государственной пошлины за предоставление лицензии;</a:t>
            </a:r>
          </a:p>
          <a:p>
            <a:pPr marL="7429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документы, подтверждающие оплату уставного капитала в полном размере </a:t>
            </a:r>
            <a:r>
              <a:rPr lang="ru-RU" sz="1400" dirty="0" smtClean="0">
                <a:solidFill>
                  <a:prstClr val="black"/>
                </a:solidFill>
              </a:rPr>
              <a:t>         и </a:t>
            </a:r>
            <a:r>
              <a:rPr lang="ru-RU" sz="1400" dirty="0">
                <a:solidFill>
                  <a:prstClr val="black"/>
                </a:solidFill>
              </a:rPr>
              <a:t>документы (согласно перечню, установленному нормативными актами органа страхового надзора), подтверждающие источники происхождения имущества, вносимого учредителями (акционерами, участниками) соискателя лицензии </a:t>
            </a:r>
            <a:r>
              <a:rPr lang="ru-RU" sz="1400" dirty="0" smtClean="0">
                <a:solidFill>
                  <a:prstClr val="black"/>
                </a:solidFill>
              </a:rPr>
              <a:t>         в </a:t>
            </a:r>
            <a:r>
              <a:rPr lang="ru-RU" sz="1400" dirty="0">
                <a:solidFill>
                  <a:prstClr val="black"/>
                </a:solidFill>
              </a:rPr>
              <a:t>уставный капитал;</a:t>
            </a:r>
          </a:p>
          <a:p>
            <a:pPr marL="7429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д</a:t>
            </a:r>
            <a:r>
              <a:rPr lang="ru-RU" sz="1400" dirty="0" smtClean="0">
                <a:solidFill>
                  <a:prstClr val="black"/>
                </a:solidFill>
              </a:rPr>
              <a:t>окументы</a:t>
            </a:r>
            <a:r>
              <a:rPr lang="ru-RU" sz="1400" dirty="0">
                <a:solidFill>
                  <a:prstClr val="black"/>
                </a:solidFill>
              </a:rPr>
              <a:t>, предусмотренные нормативными актами Банка России, устанавливающими порядок и критерии оценки финансового положения учредителей соискателя лицензии;</a:t>
            </a:r>
          </a:p>
          <a:p>
            <a:pPr marL="7429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документы, предусмотренные нормативными актами Банка России, определяющими порядок оценки соответствия квалификационным требованиям  </a:t>
            </a:r>
            <a:r>
              <a:rPr lang="ru-RU" sz="1400" dirty="0" smtClean="0">
                <a:solidFill>
                  <a:prstClr val="black"/>
                </a:solidFill>
              </a:rPr>
              <a:t>и </a:t>
            </a:r>
            <a:r>
              <a:rPr lang="ru-RU" sz="1400" dirty="0">
                <a:solidFill>
                  <a:prstClr val="black"/>
                </a:solidFill>
              </a:rPr>
              <a:t>требованиям к деловой репутации лиц, указанных </a:t>
            </a:r>
            <a:r>
              <a:rPr lang="ru-RU" sz="1400" dirty="0" smtClean="0">
                <a:solidFill>
                  <a:prstClr val="black"/>
                </a:solidFill>
              </a:rPr>
              <a:t>в </a:t>
            </a:r>
            <a:r>
              <a:rPr lang="ru-RU" sz="1400" dirty="0">
                <a:solidFill>
                  <a:prstClr val="black"/>
                </a:solidFill>
              </a:rPr>
              <a:t>статье 32.1 Закона Российской Федерации «Об организации страхового </a:t>
            </a:r>
            <a:r>
              <a:rPr lang="ru-RU" sz="1400" dirty="0" smtClean="0">
                <a:solidFill>
                  <a:prstClr val="black"/>
                </a:solidFill>
              </a:rPr>
              <a:t>дела в </a:t>
            </a:r>
            <a:r>
              <a:rPr lang="ru-RU" sz="1400" dirty="0">
                <a:solidFill>
                  <a:prstClr val="black"/>
                </a:solidFill>
              </a:rPr>
              <a:t>Российской Федерации».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8429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3859" y="1384260"/>
            <a:ext cx="3259955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составе 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овета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18372" y="4472188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18372" y="4097064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8372" y="371970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18372" y="335682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18372" y="300299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18372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18372" y="1871008"/>
            <a:ext cx="79376" cy="79374"/>
          </a:xfrm>
          <a:prstGeom prst="ellipse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18372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68425" y="4013637"/>
            <a:ext cx="3289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участника информационного обмена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подачи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комплекта документов для получения лицензии на осуществление страхования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43735" y="4020123"/>
            <a:ext cx="35788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платежных поручений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оплаты государственной пошлины за предоставление лицензии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страхования</a:t>
            </a: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12192000" cy="3394666"/>
            <a:chOff x="12872720" y="2937872"/>
            <a:chExt cx="12192000" cy="339466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4" b="22648"/>
            <a:stretch/>
          </p:blipFill>
          <p:spPr>
            <a:xfrm>
              <a:off x="12877800" y="2941637"/>
              <a:ext cx="12184380" cy="3390901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2872720" y="2937872"/>
              <a:ext cx="12192000" cy="3392488"/>
            </a:xfrm>
            <a:prstGeom prst="rect">
              <a:avLst/>
            </a:prstGeom>
            <a:solidFill>
              <a:srgbClr val="00BBEE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1416050" y="-66675"/>
            <a:ext cx="10515600" cy="924808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ссылки</a:t>
            </a:r>
          </a:p>
        </p:txBody>
      </p:sp>
      <p:pic>
        <p:nvPicPr>
          <p:cNvPr id="11" name="Рисунок 1" descr="image0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1001" y="2910043"/>
            <a:ext cx="972000" cy="95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" descr="image00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28653" y="2907815"/>
            <a:ext cx="965886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5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327030" y="3919537"/>
            <a:ext cx="80280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разработано для оптимизации прохождения процедуры лицензирования страховой организации – первичного соискателя лицензии в форме акционерного общества и является дополнением в виде документов к Порядку действий соискателя для получения лицензии на осуществление страхования</a:t>
            </a:r>
            <a:endParaRPr lang="ru-RU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18508" y="3950256"/>
            <a:ext cx="21349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соискателя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0" y="0"/>
            <a:ext cx="12195174" cy="3416304"/>
            <a:chOff x="9655176" y="-4521201"/>
            <a:chExt cx="12195174" cy="3416304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5" b="10573"/>
            <a:stretch/>
          </p:blipFill>
          <p:spPr>
            <a:xfrm>
              <a:off x="9658349" y="-4521201"/>
              <a:ext cx="12192001" cy="3402694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9655176" y="-4521199"/>
              <a:ext cx="12192000" cy="3416302"/>
            </a:xfrm>
            <a:prstGeom prst="rect">
              <a:avLst/>
            </a:prstGeom>
            <a:solidFill>
              <a:srgbClr val="00BBE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16050" y="130313"/>
            <a:ext cx="6501493" cy="7322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2" descr="http://www.cbr.ru/legacy/PhotoStore/qrcode/admissionfinmarket/navigator/ssd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508" y="2896908"/>
            <a:ext cx="972000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3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81450" y="1354281"/>
            <a:ext cx="7758792" cy="4669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Заявление </a:t>
            </a:r>
            <a:r>
              <a:rPr lang="ru-RU" sz="1400" dirty="0">
                <a:solidFill>
                  <a:prstClr val="black"/>
                </a:solidFill>
              </a:rPr>
              <a:t>о предоставлении лицензии на осуществление страхования, должно представляться соискателем лицензии (лицензий) по типовым формам, установленным приложениями 1 - 2 к Указанию Банка России </a:t>
            </a:r>
            <a:r>
              <a:rPr lang="ru-RU" sz="1400" dirty="0" smtClean="0">
                <a:solidFill>
                  <a:prstClr val="black"/>
                </a:solidFill>
              </a:rPr>
              <a:t>от </a:t>
            </a:r>
            <a:r>
              <a:rPr lang="ru-RU" sz="1400" dirty="0">
                <a:solidFill>
                  <a:prstClr val="black"/>
                </a:solidFill>
              </a:rPr>
              <a:t>29.11.2018 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№ 4993-У </a:t>
            </a:r>
            <a:r>
              <a:rPr lang="ru-RU" sz="1400" dirty="0">
                <a:solidFill>
                  <a:prstClr val="black"/>
                </a:solidFill>
              </a:rPr>
              <a:t>«О требованиях к сведениям и документам, представляемым 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для получения лицензии </a:t>
            </a:r>
            <a:r>
              <a:rPr lang="ru-RU" sz="1400" dirty="0">
                <a:solidFill>
                  <a:prstClr val="black"/>
                </a:solidFill>
              </a:rPr>
              <a:t>на осуществление деятельности субъектов страхового дела, об их типовых формах и о порядке и способах представления в Банк России документов </a:t>
            </a:r>
            <a:r>
              <a:rPr lang="ru-RU" sz="1400" dirty="0" smtClean="0">
                <a:solidFill>
                  <a:prstClr val="black"/>
                </a:solidFill>
              </a:rPr>
              <a:t>для </a:t>
            </a:r>
            <a:r>
              <a:rPr lang="ru-RU" sz="1400" dirty="0">
                <a:solidFill>
                  <a:prstClr val="black"/>
                </a:solidFill>
              </a:rPr>
              <a:t>получения лицензии </a:t>
            </a:r>
            <a:r>
              <a:rPr lang="ru-RU" sz="1400" dirty="0" smtClean="0">
                <a:solidFill>
                  <a:prstClr val="black"/>
                </a:solidFill>
              </a:rPr>
              <a:t>на </a:t>
            </a:r>
            <a:r>
              <a:rPr lang="ru-RU" sz="1400" dirty="0">
                <a:solidFill>
                  <a:prstClr val="black"/>
                </a:solidFill>
              </a:rPr>
              <a:t>осуществление деятельности субъектов страхового дела» соответственно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457200">
              <a:lnSpc>
                <a:spcPct val="107000"/>
              </a:lnSpc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Заявление </a:t>
            </a:r>
            <a:r>
              <a:rPr lang="ru-RU" sz="1400" dirty="0">
                <a:solidFill>
                  <a:prstClr val="black"/>
                </a:solidFill>
              </a:rPr>
              <a:t>должно содержать отметку («</a:t>
            </a:r>
            <a:r>
              <a:rPr lang="en-US" sz="1400" dirty="0">
                <a:solidFill>
                  <a:prstClr val="black"/>
                </a:solidFill>
              </a:rPr>
              <a:t>V</a:t>
            </a:r>
            <a:r>
              <a:rPr lang="ru-RU" sz="1400" dirty="0">
                <a:solidFill>
                  <a:prstClr val="black"/>
                </a:solidFill>
              </a:rPr>
              <a:t>»</a:t>
            </a:r>
            <a:r>
              <a:rPr lang="en-US" sz="1400" dirty="0">
                <a:solidFill>
                  <a:prstClr val="black"/>
                </a:solidFill>
              </a:rPr>
              <a:t>) </a:t>
            </a:r>
            <a:r>
              <a:rPr lang="ru-RU" sz="1400" dirty="0">
                <a:solidFill>
                  <a:prstClr val="black"/>
                </a:solidFill>
              </a:rPr>
              <a:t>о видах (виде) деятельности, 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на </a:t>
            </a:r>
            <a:r>
              <a:rPr lang="ru-RU" sz="1400" dirty="0">
                <a:solidFill>
                  <a:prstClr val="black"/>
                </a:solidFill>
              </a:rPr>
              <a:t>осуществление которых представлено заявление соискателя лицензии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 marL="457200"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</a:endParaRPr>
          </a:p>
          <a:p>
            <a:pPr marL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Сопроводительное </a:t>
            </a:r>
            <a:r>
              <a:rPr lang="ru-RU" sz="1400" dirty="0">
                <a:solidFill>
                  <a:prstClr val="black"/>
                </a:solidFill>
              </a:rPr>
              <a:t>письмо и документы должны быть подписаны руководителем соискателя лицензии либо уполномоченным им лицом с приложением подтверждающих полномочия лица </a:t>
            </a:r>
            <a:r>
              <a:rPr lang="ru-RU" sz="1400" dirty="0" smtClean="0">
                <a:solidFill>
                  <a:prstClr val="black"/>
                </a:solidFill>
              </a:rPr>
              <a:t>документов.</a:t>
            </a:r>
            <a:endParaRPr lang="ru-RU" sz="1400" dirty="0">
              <a:solidFill>
                <a:prstClr val="black"/>
              </a:solidFill>
            </a:endParaRPr>
          </a:p>
          <a:p>
            <a:pPr marL="457200"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</a:endParaRPr>
          </a:p>
          <a:p>
            <a:pPr marL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Соискатель </a:t>
            </a:r>
            <a:r>
              <a:rPr lang="ru-RU" sz="1400" dirty="0">
                <a:solidFill>
                  <a:prstClr val="black"/>
                </a:solidFill>
              </a:rPr>
              <a:t>лицензии должен представлять в Банк России документы  </a:t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в форме электронных документов в соответствии с порядком взаимодействия, установленным нормативным актом Банка России.</a:t>
            </a:r>
          </a:p>
          <a:p>
            <a:pPr marL="457200" algn="just">
              <a:lnSpc>
                <a:spcPct val="107000"/>
              </a:lnSpc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5"/>
          <p:cNvSpPr/>
          <p:nvPr/>
        </p:nvSpPr>
        <p:spPr>
          <a:xfrm rot="5400000">
            <a:off x="4213226" y="14382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4213225" y="3497263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123734" y="-38100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4167188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4213225" y="50863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823268"/>
              </p:ext>
            </p:extLst>
          </p:nvPr>
        </p:nvGraphicFramePr>
        <p:xfrm>
          <a:off x="1158767" y="6092825"/>
          <a:ext cx="914400" cy="771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15" name="Объект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8767" y="6092825"/>
                        <a:ext cx="914400" cy="771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433859" y="1384260"/>
            <a:ext cx="3259955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составе 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овета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18372" y="447218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18372" y="4097064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18372" y="371970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18372" y="335682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18372" y="300299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18372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18372" y="187100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18372" y="1490952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971925" y="1013460"/>
            <a:ext cx="8220076" cy="584454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697139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общего собрания учредителей/решение единственного учредителя.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варианта документа: решение единственного учредителя для случая учреждения страховой организации (СО) одним лицом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общего собрания учредителей для учреждения СО двумя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лицами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Протокол/Решение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прочерки, которые требуется заполнить информацией, относящейся к создаваемой СО и отражающей специфику.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Протокол/Решение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должен(о) быть подписан(о) всеми учредителями/единственным учредителем с расшифровкой фамилии, имени и отчества подписавших лиц, с указанием должности и полномочий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подписания от имени юридического лица, подпись от имени юридического лица должна быть заверена печатью юридического лица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случае ее наличия).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/>
        </p:nvSpPr>
        <p:spPr>
          <a:xfrm rot="5400000">
            <a:off x="4213226" y="211772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4213226" y="14382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6" y="3242659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4213226" y="3940179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34" y="-37158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821919"/>
              </p:ext>
            </p:extLst>
          </p:nvPr>
        </p:nvGraphicFramePr>
        <p:xfrm>
          <a:off x="1156609" y="6090729"/>
          <a:ext cx="914400" cy="770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16" name="Объект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6609" y="6090729"/>
                        <a:ext cx="914400" cy="770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433859" y="1384260"/>
            <a:ext cx="3259955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составе 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овета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18372" y="447218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18372" y="4097064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18372" y="371970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18372" y="335682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18372" y="300299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18372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18372" y="1871008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18372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527623"/>
              </p:ext>
            </p:extLst>
          </p:nvPr>
        </p:nvGraphicFramePr>
        <p:xfrm>
          <a:off x="2107067" y="609072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Документ" showAsIcon="1" r:id="rId8" imgW="914400" imgH="771480" progId="Word.Document.12">
                  <p:embed/>
                </p:oleObj>
              </mc:Choice>
              <mc:Fallback>
                <p:oleObj name="Документ" showAsIcon="1" r:id="rId8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07067" y="609072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41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75100" y="1354087"/>
            <a:ext cx="7765142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Устав </a:t>
            </a:r>
            <a:r>
              <a:rPr lang="ru-RU" sz="1400" dirty="0">
                <a:solidFill>
                  <a:prstClr val="black"/>
                </a:solidFill>
              </a:rPr>
              <a:t>содержит прочерки, которые требуется заполнить информацией, относящейся к соискателю лицензии (</a:t>
            </a:r>
            <a:r>
              <a:rPr lang="ru-RU" sz="1400" dirty="0" smtClean="0">
                <a:solidFill>
                  <a:prstClr val="black"/>
                </a:solidFill>
              </a:rPr>
              <a:t>лицензий):</a:t>
            </a: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дату </a:t>
            </a:r>
            <a:r>
              <a:rPr lang="ru-RU" sz="1400" dirty="0">
                <a:solidFill>
                  <a:prstClr val="black"/>
                </a:solidFill>
              </a:rPr>
              <a:t>протокола общего собрания учредителей/решения единственного учредителя на титульном листе устава СО</a:t>
            </a:r>
            <a:r>
              <a:rPr lang="ru-RU" sz="1400" dirty="0" smtClean="0">
                <a:solidFill>
                  <a:prstClr val="black"/>
                </a:solidFill>
              </a:rPr>
              <a:t>;</a:t>
            </a:r>
            <a:endParaRPr lang="ru-RU" sz="1400" dirty="0">
              <a:solidFill>
                <a:prstClr val="black"/>
              </a:solidFill>
            </a:endParaRP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на </a:t>
            </a:r>
            <a:r>
              <a:rPr lang="ru-RU" sz="1400" dirty="0">
                <a:solidFill>
                  <a:prstClr val="black"/>
                </a:solidFill>
              </a:rPr>
              <a:t>титульном листе и по тексту устава должно быть указано место нахождения СО (название населенного пункта, если населенный пункт </a:t>
            </a:r>
            <a:r>
              <a:rPr lang="ru-RU" sz="1400" dirty="0" smtClean="0">
                <a:solidFill>
                  <a:prstClr val="black"/>
                </a:solidFill>
              </a:rPr>
              <a:t>не </a:t>
            </a:r>
            <a:r>
              <a:rPr lang="ru-RU" sz="1400" dirty="0">
                <a:solidFill>
                  <a:prstClr val="black"/>
                </a:solidFill>
              </a:rPr>
              <a:t>является столицей субъекта федерации - указывается субъект федерации, </a:t>
            </a:r>
            <a:r>
              <a:rPr lang="ru-RU" sz="1400" dirty="0" smtClean="0">
                <a:solidFill>
                  <a:prstClr val="black"/>
                </a:solidFill>
              </a:rPr>
              <a:t>в </a:t>
            </a:r>
            <a:r>
              <a:rPr lang="ru-RU" sz="1400" dirty="0">
                <a:solidFill>
                  <a:prstClr val="black"/>
                </a:solidFill>
              </a:rPr>
              <a:t>котором находится этот населенный пункт), а также год </a:t>
            </a:r>
            <a:r>
              <a:rPr lang="ru-RU" sz="1400" dirty="0" smtClean="0">
                <a:solidFill>
                  <a:prstClr val="black"/>
                </a:solidFill>
              </a:rPr>
              <a:t>(</a:t>
            </a:r>
            <a:r>
              <a:rPr lang="ru-RU" sz="1400" dirty="0">
                <a:solidFill>
                  <a:prstClr val="black"/>
                </a:solidFill>
              </a:rPr>
              <a:t>год соответствует году принятия решения о создании СО); </a:t>
            </a: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в </a:t>
            </a:r>
            <a:r>
              <a:rPr lang="ru-RU" sz="1400" dirty="0">
                <a:solidFill>
                  <a:prstClr val="black"/>
                </a:solidFill>
              </a:rPr>
              <a:t>уставе необходимо указать перечень видов деятельности, указанных </a:t>
            </a:r>
            <a:r>
              <a:rPr lang="ru-RU" sz="1400" dirty="0" smtClean="0">
                <a:solidFill>
                  <a:prstClr val="black"/>
                </a:solidFill>
              </a:rPr>
              <a:t>в </a:t>
            </a:r>
            <a:r>
              <a:rPr lang="ru-RU" sz="1400" dirty="0">
                <a:solidFill>
                  <a:prstClr val="black"/>
                </a:solidFill>
              </a:rPr>
              <a:t>заявлении СО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 marL="457200"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</a:endParaRPr>
          </a:p>
          <a:p>
            <a:pPr marL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При </a:t>
            </a:r>
            <a:r>
              <a:rPr lang="ru-RU" sz="1400" dirty="0">
                <a:solidFill>
                  <a:prstClr val="black"/>
                </a:solidFill>
              </a:rPr>
              <a:t>этом соискатель лицензии (лицензий) в уставе вправе отразить иные положения, не противоречащие законодательству Российской Федерации.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4325" y="16383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3859" y="1384260"/>
            <a:ext cx="3259955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составе 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овета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18372" y="447218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18372" y="4097064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18372" y="371970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18372" y="335682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18372" y="300299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18372" y="2604433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18372" y="187100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18372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 rot="5400000">
            <a:off x="4213226" y="14382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2" name="Равнобедренный треугольник 41"/>
          <p:cNvSpPr/>
          <p:nvPr/>
        </p:nvSpPr>
        <p:spPr>
          <a:xfrm rot="5400000">
            <a:off x="4213325" y="4169424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239137"/>
              </p:ext>
            </p:extLst>
          </p:nvPr>
        </p:nvGraphicFramePr>
        <p:xfrm>
          <a:off x="1158389" y="6096610"/>
          <a:ext cx="914400" cy="77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8389" y="6096610"/>
                        <a:ext cx="914400" cy="77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6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2400" y="1354346"/>
            <a:ext cx="7786688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</a:rPr>
              <a:t>Бизнес-план содержит прочерки и текст, выделенный красным цветом, которые требуется заполнить информацией, относящейся </a:t>
            </a:r>
            <a:r>
              <a:rPr lang="ru-RU" sz="1400" dirty="0" smtClean="0">
                <a:solidFill>
                  <a:prstClr val="black"/>
                </a:solidFill>
              </a:rPr>
              <a:t>к </a:t>
            </a:r>
            <a:r>
              <a:rPr lang="ru-RU" sz="1400" dirty="0">
                <a:solidFill>
                  <a:prstClr val="black"/>
                </a:solidFill>
              </a:rPr>
              <a:t>соискателю лицензии (лицензий), при этом соискатель лицензии (лицензий) вправе отразить иные положения, не противоречащие законодательству Российской Федерации.</a:t>
            </a:r>
          </a:p>
          <a:p>
            <a:pPr marL="457200"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</a:endParaRPr>
          </a:p>
          <a:p>
            <a:pPr marL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На </a:t>
            </a:r>
            <a:r>
              <a:rPr lang="ru-RU" sz="1400" dirty="0">
                <a:solidFill>
                  <a:prstClr val="black"/>
                </a:solidFill>
              </a:rPr>
              <a:t>титульном листе бизнес-плана соискателя лицензии должны быть указаны информация об утверждении бизнес-плана общим собранием учредителей </a:t>
            </a:r>
            <a:r>
              <a:rPr lang="ru-RU" sz="1400" dirty="0" smtClean="0">
                <a:solidFill>
                  <a:prstClr val="black"/>
                </a:solidFill>
              </a:rPr>
              <a:t>(акционеров) соискателя </a:t>
            </a:r>
            <a:r>
              <a:rPr lang="ru-RU" sz="1400" dirty="0">
                <a:solidFill>
                  <a:prstClr val="black"/>
                </a:solidFill>
              </a:rPr>
              <a:t>лицензии с указанием даты и номера протокола общего собрания, на котором было принято решение об утверждении бизнес-плана.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/>
        </p:nvSpPr>
        <p:spPr>
          <a:xfrm rot="5400000">
            <a:off x="4213226" y="143789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6" y="280790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23777" y="-3810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33859" y="1384260"/>
            <a:ext cx="3259955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составе 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овета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18372" y="447218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18372" y="4097064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18372" y="371970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18372" y="335682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18372" y="3002990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18372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18372" y="1871008"/>
            <a:ext cx="79376" cy="79374"/>
          </a:xfrm>
          <a:prstGeom prst="ellipse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18372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325465"/>
              </p:ext>
            </p:extLst>
          </p:nvPr>
        </p:nvGraphicFramePr>
        <p:xfrm>
          <a:off x="1151656" y="6092825"/>
          <a:ext cx="914400" cy="771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Document" showAsIcon="1" r:id="rId5" imgW="914400" imgH="771480" progId="Word.Document.8">
                  <p:embed/>
                </p:oleObj>
              </mc:Choice>
              <mc:Fallback>
                <p:oleObj name="Document" showAsIcon="1" r:id="rId5" imgW="914400" imgH="771480" progId="Word.Document.8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1656" y="6092825"/>
                        <a:ext cx="914400" cy="771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62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6050" y="1354346"/>
            <a:ext cx="7793038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</a:rPr>
              <a:t>Сведения о составе учредителей </a:t>
            </a:r>
            <a:r>
              <a:rPr lang="ru-RU" sz="1400" dirty="0" smtClean="0">
                <a:solidFill>
                  <a:prstClr val="black"/>
                </a:solidFill>
              </a:rPr>
              <a:t>(акционеров) </a:t>
            </a:r>
            <a:r>
              <a:rPr lang="ru-RU" sz="1400" dirty="0">
                <a:solidFill>
                  <a:prstClr val="black"/>
                </a:solidFill>
              </a:rPr>
              <a:t>должны представляться соискателем лицензии на осуществление страхования </a:t>
            </a:r>
            <a:r>
              <a:rPr lang="ru-RU" sz="1400" dirty="0" smtClean="0">
                <a:solidFill>
                  <a:prstClr val="black"/>
                </a:solidFill>
              </a:rPr>
              <a:t>по </a:t>
            </a:r>
            <a:r>
              <a:rPr lang="ru-RU" sz="1400" dirty="0">
                <a:solidFill>
                  <a:prstClr val="black"/>
                </a:solidFill>
              </a:rPr>
              <a:t>типовой форме, установленной приложением 5 к Указанию Банка России </a:t>
            </a:r>
            <a:r>
              <a:rPr lang="ru-RU" sz="1400" dirty="0" smtClean="0">
                <a:solidFill>
                  <a:prstClr val="black"/>
                </a:solidFill>
              </a:rPr>
              <a:t>от </a:t>
            </a:r>
            <a:r>
              <a:rPr lang="ru-RU" sz="1400" dirty="0">
                <a:solidFill>
                  <a:prstClr val="black"/>
                </a:solidFill>
              </a:rPr>
              <a:t>29.11.2018 № 4993-У «О требованиях к сведениям </a:t>
            </a:r>
            <a:r>
              <a:rPr lang="ru-RU" sz="1400" dirty="0" smtClean="0">
                <a:solidFill>
                  <a:prstClr val="black"/>
                </a:solidFill>
              </a:rPr>
              <a:t>и </a:t>
            </a:r>
            <a:r>
              <a:rPr lang="ru-RU" sz="1400" dirty="0">
                <a:solidFill>
                  <a:prstClr val="black"/>
                </a:solidFill>
              </a:rPr>
              <a:t>документам, представляемым для получения лицензии </a:t>
            </a:r>
            <a:r>
              <a:rPr lang="ru-RU" sz="1400" dirty="0" smtClean="0">
                <a:solidFill>
                  <a:prstClr val="black"/>
                </a:solidFill>
              </a:rPr>
              <a:t>на </a:t>
            </a:r>
            <a:r>
              <a:rPr lang="ru-RU" sz="1400" dirty="0">
                <a:solidFill>
                  <a:prstClr val="black"/>
                </a:solidFill>
              </a:rPr>
              <a:t>осуществление деятельности субъектов страхового дела, </a:t>
            </a:r>
            <a:r>
              <a:rPr lang="ru-RU" sz="1400" dirty="0" smtClean="0">
                <a:solidFill>
                  <a:prstClr val="black"/>
                </a:solidFill>
              </a:rPr>
              <a:t>об их </a:t>
            </a:r>
            <a:r>
              <a:rPr lang="ru-RU" sz="1400" dirty="0">
                <a:solidFill>
                  <a:prstClr val="black"/>
                </a:solidFill>
              </a:rPr>
              <a:t>типовых формах и о порядке и способах представления в Банк России документов для получения лицензии на осуществление деятельности субъектов страхового дела</a:t>
            </a:r>
            <a:r>
              <a:rPr lang="ru-RU" sz="1400" dirty="0" smtClean="0">
                <a:solidFill>
                  <a:prstClr val="black"/>
                </a:solidFill>
              </a:rPr>
              <a:t>».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18169" y="-38100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33859" y="1384260"/>
            <a:ext cx="3259955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</a:p>
          <a:p>
            <a:pPr>
              <a:spcAft>
                <a:spcPts val="1500"/>
              </a:spcAft>
            </a:pP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составе 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овета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18372" y="447218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18372" y="4097064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18372" y="371970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18372" y="3356820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18372" y="300299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18372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18372" y="1871008"/>
            <a:ext cx="79376" cy="79374"/>
          </a:xfrm>
          <a:prstGeom prst="ellipse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18372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4213226" y="143789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005436"/>
              </p:ext>
            </p:extLst>
          </p:nvPr>
        </p:nvGraphicFramePr>
        <p:xfrm>
          <a:off x="1154545" y="6092825"/>
          <a:ext cx="913120" cy="7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4545" y="6092825"/>
                        <a:ext cx="913120" cy="77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351478"/>
              </p:ext>
            </p:extLst>
          </p:nvPr>
        </p:nvGraphicFramePr>
        <p:xfrm>
          <a:off x="2183451" y="6092828"/>
          <a:ext cx="1206293" cy="77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Документ" showAsIcon="1" r:id="rId8" imgW="914400" imgH="771480" progId="Word.Document.12">
                  <p:embed/>
                </p:oleObj>
              </mc:Choice>
              <mc:Fallback>
                <p:oleObj name="Документ" showAsIcon="1" r:id="rId8" imgW="914400" imgH="771480" progId="Word.Document.12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83451" y="6092828"/>
                        <a:ext cx="1206293" cy="77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7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1365"/>
            <a:ext cx="7780337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Протокол </a:t>
            </a:r>
            <a:r>
              <a:rPr lang="ru-RU" sz="1400" dirty="0">
                <a:solidFill>
                  <a:prstClr val="black"/>
                </a:solidFill>
              </a:rPr>
              <a:t>Совета директоров содержит прочерки, которые необходимо заполнить информацией, относящейся к создаваемой СО. </a:t>
            </a:r>
          </a:p>
          <a:p>
            <a:pPr marL="457200">
              <a:lnSpc>
                <a:spcPct val="107000"/>
              </a:lnSpc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457200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Протокол </a:t>
            </a:r>
            <a:r>
              <a:rPr lang="ru-RU" sz="1400" dirty="0">
                <a:solidFill>
                  <a:prstClr val="black"/>
                </a:solidFill>
              </a:rPr>
              <a:t>Совета директоров должен быть подписан Председателем Совета директоров и секретарем заседания Совета директоров с расшифровкой фамилии, имени и отчества подписавших лиц.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17862" y="-38100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3859" y="1384260"/>
            <a:ext cx="3259955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составе учредителей</a:t>
            </a:r>
          </a:p>
          <a:p>
            <a:pPr>
              <a:spcAft>
                <a:spcPts val="1500"/>
              </a:spcAft>
            </a:pP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овета </a:t>
            </a:r>
            <a:r>
              <a:rPr lang="ru-RU" sz="1200" b="1" dirty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18372" y="447218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18372" y="4097064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18372" y="3719703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18372" y="335682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18372" y="300299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18372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18372" y="1871008"/>
            <a:ext cx="79376" cy="79374"/>
          </a:xfrm>
          <a:prstGeom prst="ellipse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18372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 rot="5400000">
            <a:off x="4213226" y="143789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2" name="Равнобедренный треугольник 41"/>
          <p:cNvSpPr/>
          <p:nvPr/>
        </p:nvSpPr>
        <p:spPr>
          <a:xfrm rot="5400000">
            <a:off x="4213226" y="212336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896420"/>
              </p:ext>
            </p:extLst>
          </p:nvPr>
        </p:nvGraphicFramePr>
        <p:xfrm>
          <a:off x="1156670" y="6089297"/>
          <a:ext cx="914400" cy="771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6670" y="6089297"/>
                        <a:ext cx="914400" cy="771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3971925" y="1016000"/>
            <a:ext cx="8220076" cy="5842000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5381" y="1357068"/>
            <a:ext cx="7784192" cy="99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</a:rPr>
              <a:t>Положение о внутреннем аудите содержит прочерки, которые требуется заполнить информацией, относящейся к соискателю лицензии (лицензий) , при этом соискатель лицензии (лицензий) вправе отразить иные положения, не противоречащие законодательству Российской Федерации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33859" y="1384260"/>
            <a:ext cx="3259955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предоставлении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собрания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учредителей/решение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единственного </a:t>
            </a:r>
            <a: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учредителя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500"/>
              </a:spcAft>
            </a:pP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 соискателя лицензии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Бизнес-план 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составе учредителей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овета </a:t>
            </a:r>
            <a:r>
              <a:rPr lang="ru-RU" sz="1200" dirty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директоров</a:t>
            </a:r>
          </a:p>
          <a:p>
            <a:pPr>
              <a:spcAft>
                <a:spcPts val="1500"/>
              </a:spcAft>
            </a:pPr>
            <a:r>
              <a:rPr lang="ru-RU" sz="12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 о внутреннем аудите</a:t>
            </a:r>
          </a:p>
          <a:p>
            <a:pPr>
              <a:spcAft>
                <a:spcPts val="1500"/>
              </a:spcAft>
            </a:pPr>
            <a:r>
              <a:rPr lang="ru-RU" sz="1200" dirty="0" smtClean="0">
                <a:solidFill>
                  <a:srgbClr val="6F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</a:t>
            </a:r>
            <a:endParaRPr lang="ru-RU" sz="1200" dirty="0">
              <a:solidFill>
                <a:srgbClr val="6F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18372" y="4472188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18372" y="4097064"/>
            <a:ext cx="79376" cy="79374"/>
          </a:xfrm>
          <a:prstGeom prst="ellips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18372" y="371970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18372" y="335682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18372" y="3002990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18372" y="2604433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18372" y="1871008"/>
            <a:ext cx="79376" cy="79374"/>
          </a:xfrm>
          <a:prstGeom prst="ellipse">
            <a:avLst/>
          </a:prstGeom>
          <a:solidFill>
            <a:srgbClr val="C0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18372" y="1490952"/>
            <a:ext cx="79376" cy="79374"/>
          </a:xfrm>
          <a:prstGeom prst="ellipse">
            <a:avLst/>
          </a:prstGeom>
          <a:solidFill>
            <a:srgbClr val="B7B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299695"/>
              </p:ext>
            </p:extLst>
          </p:nvPr>
        </p:nvGraphicFramePr>
        <p:xfrm>
          <a:off x="1156670" y="6095851"/>
          <a:ext cx="1041585" cy="77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Документ" showAsIcon="1" r:id="rId5" imgW="914400" imgH="771480" progId="Word.Document.12">
                  <p:embed/>
                </p:oleObj>
              </mc:Choice>
              <mc:Fallback>
                <p:oleObj name="Документ" showAsIcon="1" r:id="rId5" imgW="914400" imgH="771480" progId="Word.Document.12">
                  <p:embed/>
                  <p:pic>
                    <p:nvPicPr>
                      <p:cNvPr id="16" name="Объект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6670" y="6095851"/>
                        <a:ext cx="1041585" cy="77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17862" y="-38100"/>
            <a:ext cx="10515600" cy="1325563"/>
          </a:xfrm>
        </p:spPr>
        <p:txBody>
          <a:bodyPr/>
          <a:lstStyle/>
          <a:p>
            <a:r>
              <a:rPr lang="ru-RU" dirty="0"/>
              <a:t>СОСТАВ КОМПЛЕКТА ДОКУМЕНТОВ</a:t>
            </a:r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4213226" y="143789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C8E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0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 Deck_tm12041065_Win32_LW_v2" id="{4F206296-6CCA-437B-ABEB-95E882651B70}" vid="{35168526-4CBB-4325-9C81-5B5C83385FF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17B950-985C-4D79-B0A3-FA5D2FD780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126E60-8824-40C8-9624-5890E719C527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72B6A28-7094-4F7C-9CE6-FEFFCFA7E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758</Words>
  <Application>Microsoft Office PowerPoint</Application>
  <PresentationFormat>Широкоэкранный</PresentationFormat>
  <Paragraphs>131</Paragraphs>
  <Slides>11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Source Sans Pro</vt:lpstr>
      <vt:lpstr>Тема Office</vt:lpstr>
      <vt:lpstr>Документ</vt:lpstr>
      <vt:lpstr>Document</vt:lpstr>
      <vt:lpstr>Допуск страховой организации на финансовый рынок в  форме акционерного общества (АО) </vt:lpstr>
      <vt:lpstr>Цель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СОСТАВ КОМПЛЕКТА ДОКУМЕНТОВ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2021-07-29T04:12:45Z</dcterms:created>
  <dcterms:modified xsi:type="dcterms:W3CDTF">2026-03-20T11:28:29Z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